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47" r:id="rId4"/>
    <p:sldMasterId id="2147484301" r:id="rId5"/>
    <p:sldMasterId id="2147484311" r:id="rId6"/>
    <p:sldMasterId id="2147484272" r:id="rId7"/>
    <p:sldMasterId id="2147484318" r:id="rId8"/>
  </p:sldMasterIdLst>
  <p:notesMasterIdLst>
    <p:notesMasterId r:id="rId26"/>
  </p:notesMasterIdLst>
  <p:handoutMasterIdLst>
    <p:handoutMasterId r:id="rId27"/>
  </p:handoutMasterIdLst>
  <p:sldIdLst>
    <p:sldId id="286" r:id="rId9"/>
    <p:sldId id="258" r:id="rId10"/>
    <p:sldId id="257" r:id="rId11"/>
    <p:sldId id="264" r:id="rId12"/>
    <p:sldId id="263" r:id="rId13"/>
    <p:sldId id="265" r:id="rId14"/>
    <p:sldId id="262" r:id="rId15"/>
    <p:sldId id="266" r:id="rId16"/>
    <p:sldId id="267" r:id="rId17"/>
    <p:sldId id="268" r:id="rId18"/>
    <p:sldId id="270" r:id="rId19"/>
    <p:sldId id="272" r:id="rId20"/>
    <p:sldId id="269" r:id="rId21"/>
    <p:sldId id="273" r:id="rId22"/>
    <p:sldId id="274" r:id="rId23"/>
    <p:sldId id="275" r:id="rId24"/>
    <p:sldId id="301" r:id="rId25"/>
  </p:sldIdLst>
  <p:sldSz cx="12192000" cy="6858000"/>
  <p:notesSz cx="7010400" cy="120396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440" userDrawn="1">
          <p15:clr>
            <a:srgbClr val="A4A3A4"/>
          </p15:clr>
        </p15:guide>
        <p15:guide id="4" pos="6408" userDrawn="1">
          <p15:clr>
            <a:srgbClr val="A4A3A4"/>
          </p15:clr>
        </p15:guide>
        <p15:guide id="5" orient="horz" pos="288" userDrawn="1">
          <p15:clr>
            <a:srgbClr val="A4A3A4"/>
          </p15:clr>
        </p15:guide>
        <p15:guide id="7" orient="horz" pos="34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7EEE"/>
    <a:srgbClr val="9F9C95"/>
    <a:srgbClr val="A4A5A3"/>
    <a:srgbClr val="CBCBCB"/>
    <a:srgbClr val="FFFF66"/>
    <a:srgbClr val="FFFFFF"/>
    <a:srgbClr val="FCAE3B"/>
    <a:srgbClr val="50771B"/>
    <a:srgbClr val="C19859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029290-0FF7-4F87-9505-48A525F72987}" v="69" dt="2022-08-11T21:02:30.972"/>
    <p1510:client id="{A878F3DA-CE62-408C-8297-C3486CD7C5E0}" v="2" dt="2022-08-06T17:43:29.8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29" autoAdjust="0"/>
    <p:restoredTop sz="94660"/>
  </p:normalViewPr>
  <p:slideViewPr>
    <p:cSldViewPr snapToGrid="0">
      <p:cViewPr varScale="1">
        <p:scale>
          <a:sx n="95" d="100"/>
          <a:sy n="95" d="100"/>
        </p:scale>
        <p:origin x="442" y="53"/>
      </p:cViewPr>
      <p:guideLst>
        <p:guide orient="horz" pos="2160"/>
        <p:guide pos="3840"/>
        <p:guide pos="4440"/>
        <p:guide pos="6408"/>
        <p:guide orient="horz" pos="288"/>
        <p:guide orient="horz" pos="345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Master" Target="slideMasters/slideMaster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dge, Isaac J CIV USARMY CEMVN (USA)" userId="S::isaac.j.mudge@usace.army.mil::49da6938-cf99-4a78-ad1c-506076aa4eed" providerId="AD" clId="Web-{44029290-0FF7-4F87-9505-48A525F72987}"/>
    <pc:docChg chg="modSld">
      <pc:chgData name="Mudge, Isaac J CIV USARMY CEMVN (USA)" userId="S::isaac.j.mudge@usace.army.mil::49da6938-cf99-4a78-ad1c-506076aa4eed" providerId="AD" clId="Web-{44029290-0FF7-4F87-9505-48A525F72987}" dt="2022-08-11T21:02:30.972" v="68" actId="20577"/>
      <pc:docMkLst>
        <pc:docMk/>
      </pc:docMkLst>
      <pc:sldChg chg="modSp">
        <pc:chgData name="Mudge, Isaac J CIV USARMY CEMVN (USA)" userId="S::isaac.j.mudge@usace.army.mil::49da6938-cf99-4a78-ad1c-506076aa4eed" providerId="AD" clId="Web-{44029290-0FF7-4F87-9505-48A525F72987}" dt="2022-08-11T21:02:30.972" v="68" actId="20577"/>
        <pc:sldMkLst>
          <pc:docMk/>
          <pc:sldMk cId="1883772274" sldId="258"/>
        </pc:sldMkLst>
        <pc:spChg chg="mod">
          <ac:chgData name="Mudge, Isaac J CIV USARMY CEMVN (USA)" userId="S::isaac.j.mudge@usace.army.mil::49da6938-cf99-4a78-ad1c-506076aa4eed" providerId="AD" clId="Web-{44029290-0FF7-4F87-9505-48A525F72987}" dt="2022-08-11T21:02:30.972" v="68" actId="20577"/>
          <ac:spMkLst>
            <pc:docMk/>
            <pc:sldMk cId="1883772274" sldId="258"/>
            <ac:spMk id="3" creationId="{30D73EA6-E585-DEDD-9BC1-209161671528}"/>
          </ac:spMkLst>
        </pc:spChg>
      </pc:sldChg>
    </pc:docChg>
  </pc:docChgLst>
  <pc:docChgLst>
    <pc:chgData name="Steissberg, Todd E CIV USARMY CEERD-EL (USA)" userId="S::todd.e.steissberg@usace.army.mil::7f67b811-0eb4-4751-9e4a-fa9f270e94fa" providerId="AD" clId="Web-{A878F3DA-CE62-408C-8297-C3486CD7C5E0}"/>
    <pc:docChg chg="modSld">
      <pc:chgData name="Steissberg, Todd E CIV USARMY CEERD-EL (USA)" userId="S::todd.e.steissberg@usace.army.mil::7f67b811-0eb4-4751-9e4a-fa9f270e94fa" providerId="AD" clId="Web-{A878F3DA-CE62-408C-8297-C3486CD7C5E0}" dt="2022-08-06T17:43:29.808" v="1" actId="14100"/>
      <pc:docMkLst>
        <pc:docMk/>
      </pc:docMkLst>
      <pc:sldChg chg="modSp">
        <pc:chgData name="Steissberg, Todd E CIV USARMY CEERD-EL (USA)" userId="S::todd.e.steissberg@usace.army.mil::7f67b811-0eb4-4751-9e4a-fa9f270e94fa" providerId="AD" clId="Web-{A878F3DA-CE62-408C-8297-C3486CD7C5E0}" dt="2022-08-06T17:43:29.808" v="1" actId="14100"/>
        <pc:sldMkLst>
          <pc:docMk/>
          <pc:sldMk cId="212615159" sldId="290"/>
        </pc:sldMkLst>
        <pc:spChg chg="mod">
          <ac:chgData name="Steissberg, Todd E CIV USARMY CEERD-EL (USA)" userId="S::todd.e.steissberg@usace.army.mil::7f67b811-0eb4-4751-9e4a-fa9f270e94fa" providerId="AD" clId="Web-{A878F3DA-CE62-408C-8297-C3486CD7C5E0}" dt="2022-08-06T17:43:29.808" v="1" actId="14100"/>
          <ac:spMkLst>
            <pc:docMk/>
            <pc:sldMk cId="212615159" sldId="290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9" y="0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1A2DE62-24B0-4972-852B-4785B8FCBE77}" type="datetimeFigureOut">
              <a:rPr lang="en-US"/>
              <a:pPr/>
              <a:t>6/25/2024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11435153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03F1684-B626-4C74-9731-CBE8CE5003E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536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9" y="0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ADC5788-3AFA-4451-BC67-BFEEAB944D67}" type="datetimeFigureOut">
              <a:rPr lang="en-US"/>
              <a:pPr/>
              <a:t>6/25/2024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508000" y="903288"/>
            <a:ext cx="8026400" cy="4514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11435153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6A0A3C6-4E22-46FB-836F-CA2C48EC4DC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370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 userDrawn="1">
            <p:ph type="body" sz="quarter" idx="12"/>
          </p:nvPr>
        </p:nvSpPr>
        <p:spPr>
          <a:xfrm>
            <a:off x="609602" y="3200405"/>
            <a:ext cx="9144001" cy="15620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609600" y="1924055"/>
            <a:ext cx="9144000" cy="11075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0D0E9D3B-CB56-40AE-B0A9-8DA5E1AEFDB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/>
              <a:t>File Name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06998"/>
            <a:ext cx="12191999" cy="40322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buFontTx/>
              <a:buNone/>
              <a:defRPr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ENTER CLASSIFICATION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455410"/>
            <a:ext cx="12192000" cy="295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 algn="ctr">
              <a:buFontTx/>
            </a:pPr>
            <a:r>
              <a:rPr lang="en-US" dirty="0"/>
              <a:t>CLICK TO ENTER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2421021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7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97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13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20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0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 userDrawn="1">
          <p15:clr>
            <a:srgbClr val="FBAE40"/>
          </p15:clr>
        </p15:guide>
        <p15:guide id="2" orient="horz" pos="516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619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74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Odd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3" y="1225550"/>
            <a:ext cx="35941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4127503" y="1225550"/>
            <a:ext cx="74549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2999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0041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942975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942980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3473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 userDrawn="1">
          <p15:clr>
            <a:srgbClr val="FBAE40"/>
          </p15:clr>
        </p15:guide>
        <p15:guide id="2" orient="horz" pos="51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CE225-2200-8D0D-0B58-A8D341B45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DF1AE-CE7A-A00E-935A-15A0F5142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3F62-C35D-59B6-D681-F00F84F3B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49F8A-18A4-46A8-A0E8-403A6A0A4053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B4AEF-2BEA-0769-A854-71C6E1552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60A7F-D210-B36D-80B4-906887B4B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0562-37EA-43E5-925C-8B6847481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8284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878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71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561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713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Odd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3" y="1225550"/>
            <a:ext cx="35941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4127503" y="1225550"/>
            <a:ext cx="74549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5902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7155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942975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942980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538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2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86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22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60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9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5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65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5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Relationship Id="rId9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C930DDFD-C2CD-854E-EAA8-FC5C400F36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4"/>
          <a:stretch/>
        </p:blipFill>
        <p:spPr>
          <a:xfrm>
            <a:off x="7149290" y="3082338"/>
            <a:ext cx="2150384" cy="244585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 descr="A body of water&#10;&#10;Description automatically generated">
            <a:extLst>
              <a:ext uri="{FF2B5EF4-FFF2-40B4-BE49-F238E27FC236}">
                <a16:creationId xmlns:a16="http://schemas.microsoft.com/office/drawing/2014/main" id="{8D345744-4BB6-A552-A696-3E29F74BAC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6078" r="16094"/>
          <a:stretch/>
        </p:blipFill>
        <p:spPr>
          <a:xfrm>
            <a:off x="9299674" y="3081534"/>
            <a:ext cx="2433110" cy="244584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 descr="A picture containing tree, water, outdoor, nature&#10;&#10;Description automatically generated">
            <a:extLst>
              <a:ext uri="{FF2B5EF4-FFF2-40B4-BE49-F238E27FC236}">
                <a16:creationId xmlns:a16="http://schemas.microsoft.com/office/drawing/2014/main" id="{CC7E3D49-3990-21E2-46AF-4FE1C764392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149290" y="516571"/>
            <a:ext cx="4583494" cy="2558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Footer Placeholder 19"/>
          <p:cNvSpPr>
            <a:spLocks noGrp="1"/>
          </p:cNvSpPr>
          <p:nvPr userDrawn="1">
            <p:ph type="ftr" sz="quarter" idx="3"/>
          </p:nvPr>
        </p:nvSpPr>
        <p:spPr>
          <a:xfrm>
            <a:off x="125346" y="6504409"/>
            <a:ext cx="42142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/>
                </a:solidFill>
              </a:defRPr>
            </a:lvl1pPr>
          </a:lstStyle>
          <a:p>
            <a:r>
              <a:rPr lang="en-US"/>
              <a:t>File Name</a:t>
            </a:r>
            <a:endParaRPr lang="en-US" dirty="0"/>
          </a:p>
        </p:txBody>
      </p:sp>
      <p:sp>
        <p:nvSpPr>
          <p:cNvPr id="41" name="Title Placeholder 17"/>
          <p:cNvSpPr>
            <a:spLocks noGrp="1"/>
          </p:cNvSpPr>
          <p:nvPr userDrawn="1">
            <p:ph type="title"/>
          </p:nvPr>
        </p:nvSpPr>
        <p:spPr>
          <a:xfrm>
            <a:off x="654050" y="1606545"/>
            <a:ext cx="7984853" cy="12738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 userDrawn="1">
            <p:ph type="body" idx="1"/>
          </p:nvPr>
        </p:nvSpPr>
        <p:spPr>
          <a:xfrm>
            <a:off x="654050" y="2505109"/>
            <a:ext cx="7984853" cy="2781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1190668" y="6577159"/>
            <a:ext cx="977900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 algn="r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0D0E9D3B-CB56-40AE-B0A9-8DA5E1AEFDB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665B91-8567-DD4A-BD2E-E719F20E35F0}"/>
              </a:ext>
            </a:extLst>
          </p:cNvPr>
          <p:cNvCxnSpPr/>
          <p:nvPr userDrawn="1"/>
        </p:nvCxnSpPr>
        <p:spPr>
          <a:xfrm flipH="1">
            <a:off x="1476587" y="6373877"/>
            <a:ext cx="1020741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9A2EE2D-7BB5-4F44-82C4-5CF4EE388EFF}"/>
              </a:ext>
            </a:extLst>
          </p:cNvPr>
          <p:cNvSpPr txBox="1"/>
          <p:nvPr userDrawn="1"/>
        </p:nvSpPr>
        <p:spPr>
          <a:xfrm>
            <a:off x="6224694" y="6442287"/>
            <a:ext cx="5567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i="1" dirty="0">
                <a:solidFill>
                  <a:prstClr val="black"/>
                </a:solidFill>
              </a:rPr>
              <a:t>DISCOVER  |  DEVELOP  |  DELIVER</a:t>
            </a:r>
          </a:p>
        </p:txBody>
      </p:sp>
    </p:spTree>
    <p:extLst>
      <p:ext uri="{BB962C8B-B14F-4D97-AF65-F5344CB8AC3E}">
        <p14:creationId xmlns:p14="http://schemas.microsoft.com/office/powerpoint/2010/main" val="2919789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1" r:id="rId1"/>
    <p:sldLayoutId id="2147484327" r:id="rId2"/>
  </p:sldLayoutIdLst>
  <p:hf hd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700" b="1" kern="1200" cap="all" baseline="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5ACBF0"/>
          </p15:clr>
        </p15:guide>
        <p15:guide id="2" pos="61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CAF9F99-F54C-A57F-DAA4-B479617EFA28}"/>
              </a:ext>
            </a:extLst>
          </p:cNvPr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1046" y="6580037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//CUI//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//CUI//</a:t>
            </a:r>
          </a:p>
        </p:txBody>
      </p:sp>
    </p:spTree>
    <p:extLst>
      <p:ext uri="{BB962C8B-B14F-4D97-AF65-F5344CB8AC3E}">
        <p14:creationId xmlns:p14="http://schemas.microsoft.com/office/powerpoint/2010/main" val="2080234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2" r:id="rId1"/>
    <p:sldLayoutId id="2147484308" r:id="rId2"/>
    <p:sldLayoutId id="2147484316" r:id="rId3"/>
    <p:sldLayoutId id="2147484309" r:id="rId4"/>
    <p:sldLayoutId id="2147484310" r:id="rId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0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•"/>
        <a:defRPr sz="18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SzPct val="70000"/>
        <a:buFont typeface="Arial" panose="020B0604020202020204" pitchFamily="34" charset="0"/>
        <a:buChar char="►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»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1" name="Rounded Rectangle 10"/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buClr>
                <a:schemeClr val="tx1"/>
              </a:buClr>
            </a:pPr>
            <a:r>
              <a:rPr lang="en-US" dirty="0"/>
              <a:t>Click to edit Master text styles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UNCLASSIFIED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UNCLASSIFIED</a:t>
            </a:r>
          </a:p>
        </p:txBody>
      </p:sp>
    </p:spTree>
    <p:extLst>
      <p:ext uri="{BB962C8B-B14F-4D97-AF65-F5344CB8AC3E}">
        <p14:creationId xmlns:p14="http://schemas.microsoft.com/office/powerpoint/2010/main" val="799197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2" r:id="rId1"/>
    <p:sldLayoutId id="2147484313" r:id="rId2"/>
    <p:sldLayoutId id="2147484314" r:id="rId3"/>
    <p:sldLayoutId id="2147484317" r:id="rId4"/>
    <p:sldLayoutId id="2147484315" r:id="rId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lang="en-US" sz="20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lang="en-US" sz="18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0E67D63-A09B-E760-5A10-8242BCEA7941}"/>
              </a:ext>
            </a:extLst>
          </p:cNvPr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buClr>
                <a:schemeClr val="tx1"/>
              </a:buClr>
            </a:pPr>
            <a:r>
              <a:rPr lang="en-US" dirty="0"/>
              <a:t>Click to edit Master text styles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92808" y="6587122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CLASSIFICATION</a:t>
            </a:r>
            <a:r>
              <a:rPr lang="en-US" sz="1000" b="1" baseline="0" dirty="0">
                <a:solidFill>
                  <a:schemeClr val="bg2">
                    <a:lumMod val="50000"/>
                  </a:schemeClr>
                </a:solidFill>
              </a:rPr>
              <a:t> STATEMENT HERE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CLASSIFICATION</a:t>
            </a:r>
            <a:r>
              <a:rPr lang="en-US" sz="1000" b="1" baseline="0" dirty="0">
                <a:solidFill>
                  <a:schemeClr val="bg2">
                    <a:lumMod val="50000"/>
                  </a:schemeClr>
                </a:solidFill>
              </a:rPr>
              <a:t> STATEMENT HERE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813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9" r:id="rId2"/>
    <p:sldLayoutId id="2147484280" r:id="rId3"/>
    <p:sldLayoutId id="2147484281" r:id="rId4"/>
    <p:sldLayoutId id="2147484282" r:id="rId5"/>
    <p:sldLayoutId id="2147484283" r:id="rId6"/>
    <p:sldLayoutId id="2147484284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lang="en-US" sz="20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lang="en-US" sz="18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5ACBF0"/>
          </p15:clr>
        </p15:guide>
        <p15:guide id="2" pos="7296" userDrawn="1">
          <p15:clr>
            <a:srgbClr val="5ACBF0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4FCF4A6-EBC9-C2AC-2815-3FFFD71A1CF8}"/>
              </a:ext>
            </a:extLst>
          </p:cNvPr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buClr>
                <a:schemeClr val="tx1"/>
              </a:buClr>
            </a:pPr>
            <a:r>
              <a:rPr lang="en-US" dirty="0"/>
              <a:t>Click to edit Master text styles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17522" y="-1985"/>
            <a:ext cx="96943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750" b="1">
                <a:solidFill>
                  <a:srgbClr val="898989"/>
                </a:solidFill>
                <a:cs typeface="Arial" pitchFamily="34" charset="0"/>
              </a:defRPr>
            </a:lvl1pPr>
          </a:lstStyle>
          <a:p>
            <a:fld id="{139BD942-CC14-44A4-87FB-46239297AFE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US Army Corps of Engineers  </a:t>
            </a:r>
            <a:r>
              <a:rPr lang="en-US" sz="1400" dirty="0">
                <a:solidFill>
                  <a:prstClr val="black"/>
                </a:solidFill>
                <a:sym typeface="Symbol" panose="05050102010706020507" pitchFamily="18" charset="2"/>
              </a:rPr>
              <a:t></a:t>
            </a:r>
            <a:r>
              <a:rPr lang="en-US" sz="1400" dirty="0">
                <a:solidFill>
                  <a:prstClr val="black"/>
                </a:solidFill>
              </a:rPr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EBEBEB">
                    <a:lumMod val="50000"/>
                  </a:srgbClr>
                </a:solidFill>
              </a:rPr>
              <a:t>//CUI//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EBEBEB">
                    <a:lumMod val="50000"/>
                  </a:srgbClr>
                </a:solidFill>
              </a:rPr>
              <a:t>//CUI//</a:t>
            </a:r>
          </a:p>
        </p:txBody>
      </p:sp>
    </p:spTree>
    <p:extLst>
      <p:ext uri="{BB962C8B-B14F-4D97-AF65-F5344CB8AC3E}">
        <p14:creationId xmlns:p14="http://schemas.microsoft.com/office/powerpoint/2010/main" val="4238848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0" r:id="rId1"/>
    <p:sldLayoutId id="2147484321" r:id="rId2"/>
    <p:sldLayoutId id="2147484322" r:id="rId3"/>
    <p:sldLayoutId id="2147484323" r:id="rId4"/>
    <p:sldLayoutId id="2147484324" r:id="rId5"/>
    <p:sldLayoutId id="2147484325" r:id="rId6"/>
    <p:sldLayoutId id="2147484326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lang="en-US" sz="20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lang="en-US" sz="18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09603" y="2561174"/>
            <a:ext cx="7652082" cy="2616768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Lauren Melendez</a:t>
            </a:r>
          </a:p>
          <a:p>
            <a:r>
              <a:rPr lang="en-US" sz="1800" dirty="0">
                <a:solidFill>
                  <a:schemeClr val="bg1"/>
                </a:solidFill>
              </a:rPr>
              <a:t>U.S. Army Engineer Research and Development Center, Environmental Laboratory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CE-QUAL-W2 Workshop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July 08 – 09, 2024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683033"/>
            <a:ext cx="9144000" cy="687177"/>
          </a:xfrm>
        </p:spPr>
        <p:txBody>
          <a:bodyPr>
            <a:normAutofit/>
          </a:bodyPr>
          <a:lstStyle/>
          <a:p>
            <a:r>
              <a:rPr lang="en-US" sz="2400" dirty="0"/>
              <a:t>Water Temperature Case Study</a:t>
            </a:r>
          </a:p>
        </p:txBody>
      </p:sp>
      <p:sp>
        <p:nvSpPr>
          <p:cNvPr id="14339" name="Slide Number Placeholder 4"/>
          <p:cNvSpPr>
            <a:spLocks noGrp="1"/>
          </p:cNvSpPr>
          <p:nvPr>
            <p:ph type="sldNum" sz="quarter" idx="10"/>
          </p:nvPr>
        </p:nvSpPr>
        <p:spPr>
          <a:ln w="57150">
            <a:noFill/>
          </a:ln>
        </p:spPr>
        <p:txBody>
          <a:bodyPr/>
          <a:lstStyle/>
          <a:p>
            <a:fld id="{744B3473-5193-4AC1-9169-6977ADF2DCFC}" type="slidenum">
              <a:rPr lang="en-US"/>
              <a:pPr/>
              <a:t>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UNCLASSIFIED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UNCLASSIFIED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7223F22D-5DFC-42EB-8948-9B1384385F0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46600" y="5784725"/>
            <a:ext cx="977900" cy="9589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7FAA9B-4EFE-46EC-9922-77579BE627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809"/>
          <a:stretch/>
        </p:blipFill>
        <p:spPr>
          <a:xfrm>
            <a:off x="8261685" y="5635231"/>
            <a:ext cx="1162230" cy="1296087"/>
          </a:xfrm>
          <a:prstGeom prst="rect">
            <a:avLst/>
          </a:prstGeom>
        </p:spPr>
      </p:pic>
      <p:sp>
        <p:nvSpPr>
          <p:cNvPr id="15" name="WordArt 3" descr="Environmental Systems &#10;Modeling Team">
            <a:extLst>
              <a:ext uri="{FF2B5EF4-FFF2-40B4-BE49-F238E27FC236}">
                <a16:creationId xmlns:a16="http://schemas.microsoft.com/office/drawing/2014/main" id="{82DC1E1B-09D6-45CD-941D-66951F4189B7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340651" y="5794410"/>
            <a:ext cx="977900" cy="12151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ArchUp">
              <a:avLst>
                <a:gd name="adj" fmla="val 11218855"/>
              </a:avLst>
            </a:prstTxWarp>
          </a:bodyPr>
          <a:lstStyle/>
          <a:p>
            <a:pPr algn="ctr" rtl="0">
              <a:buNone/>
            </a:pPr>
            <a:r>
              <a:rPr lang="en-US" sz="3600" kern="10" spc="0" dirty="0">
                <a:ln w="15875" algn="ctr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+mj-lt"/>
                <a:cs typeface="Times New Roman" panose="02020603050405020304" pitchFamily="18" charset="0"/>
              </a:rPr>
              <a:t>Environmental Systems</a:t>
            </a:r>
          </a:p>
          <a:p>
            <a:pPr algn="ctr" rtl="0">
              <a:buNone/>
            </a:pPr>
            <a:r>
              <a:rPr lang="en-US" sz="3600" kern="10" spc="0" dirty="0">
                <a:ln w="15875" algn="ctr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+mj-lt"/>
                <a:cs typeface="Times New Roman" panose="02020603050405020304" pitchFamily="18" charset="0"/>
              </a:rPr>
              <a:t>Modeling Team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7D15F-C517-DDB9-AA1F-BAA79DCE4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Longwave Radiation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D18C4-C471-F744-E84C-FA49F0788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81093"/>
            <a:ext cx="11176000" cy="1788106"/>
          </a:xfrm>
        </p:spPr>
        <p:txBody>
          <a:bodyPr numCol="2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Longwave radiation from air to water and water back to air use the same formula, based on the temperature of the emitting body, the Stephan-Boltzmann coefficient, and the emissivity of the body.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Emissivity is a function of vapor pressure, which can be calculated from the measured dew point.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91E14B-3F1A-3708-82BF-B0FF4226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57" y="2871416"/>
            <a:ext cx="7177178" cy="266415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6BD85F-8283-8CF6-30A9-87B567FD803D}"/>
              </a:ext>
            </a:extLst>
          </p:cNvPr>
          <p:cNvSpPr txBox="1"/>
          <p:nvPr/>
        </p:nvSpPr>
        <p:spPr>
          <a:xfrm>
            <a:off x="1305752" y="5638407"/>
            <a:ext cx="5728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Fortran source code showing how vapor pressure is calculated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2814DC-FE28-B728-C0F8-8B73C5267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487" y="2871416"/>
            <a:ext cx="4643737" cy="266415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123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5859C-F928-4F75-B2A5-8ECAEA506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Latent Heat – Evaporation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709BE-C1F3-7934-A8E3-69E91C1E1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69975"/>
            <a:ext cx="11176000" cy="535345"/>
          </a:xfrm>
        </p:spPr>
        <p:txBody>
          <a:bodyPr/>
          <a:lstStyle/>
          <a:p>
            <a:pPr marL="0" indent="0">
              <a:buNone/>
            </a:pPr>
            <a:r>
              <a:rPr lang="en-US" sz="2000" b="0" dirty="0">
                <a:solidFill>
                  <a:schemeClr val="tx1"/>
                </a:solidFill>
              </a:rPr>
              <a:t>Parameters that control evaporation are specified in the met data file and the control file.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12B7C6-457E-8941-04F8-3C6F926C8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532267"/>
            <a:ext cx="5452162" cy="16400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663FA7-6FCF-03DB-85F0-A6BE55F95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496" y="1536596"/>
            <a:ext cx="5622110" cy="1640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9575C7-63D7-40C6-7D79-EEB9C8205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99" y="3428999"/>
            <a:ext cx="6559535" cy="2434891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A0D2D-0A37-EB19-07D8-8BE14D2D56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0490" y="3429000"/>
            <a:ext cx="4244116" cy="243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51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5859C-F928-4F75-B2A5-8ECAEA506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Latent Heat – Evaporation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709BE-C1F3-7934-A8E3-69E91C1E1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81093"/>
            <a:ext cx="11176000" cy="538856"/>
          </a:xfrm>
        </p:spPr>
        <p:txBody>
          <a:bodyPr/>
          <a:lstStyle/>
          <a:p>
            <a:pPr marL="0" indent="0">
              <a:buNone/>
            </a:pPr>
            <a:r>
              <a:rPr lang="en-US" sz="2000" b="0" dirty="0">
                <a:solidFill>
                  <a:schemeClr val="tx1"/>
                </a:solidFill>
              </a:rPr>
              <a:t>Parameters that control evaporation are specified in the met data file and the control file.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12B7C6-457E-8941-04F8-3C6F926C8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625400"/>
            <a:ext cx="5363335" cy="16133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663FA7-6FCF-03DB-85F0-A6BE55F95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889" y="1625399"/>
            <a:ext cx="5530512" cy="16133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52B3E5-61DB-DF53-2054-8B93FEB89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3544383"/>
            <a:ext cx="11166296" cy="239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95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1DE0C-7D31-12A7-FAEE-DBEE3F37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Sensible Heat – Conduction and Convection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E77ABE-0253-6C06-02E6-1A72D542E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420" y="2060069"/>
            <a:ext cx="10437160" cy="208461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F191050-3A64-B7B4-9343-6E1B704A7113}"/>
              </a:ext>
            </a:extLst>
          </p:cNvPr>
          <p:cNvCxnSpPr>
            <a:cxnSpLocks/>
          </p:cNvCxnSpPr>
          <p:nvPr/>
        </p:nvCxnSpPr>
        <p:spPr>
          <a:xfrm flipH="1">
            <a:off x="6018363" y="3571336"/>
            <a:ext cx="1926566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46FD45-1F18-5E41-BD50-3246F6C27352}"/>
              </a:ext>
            </a:extLst>
          </p:cNvPr>
          <p:cNvCxnSpPr>
            <a:cxnSpLocks/>
          </p:cNvCxnSpPr>
          <p:nvPr/>
        </p:nvCxnSpPr>
        <p:spPr>
          <a:xfrm flipH="1">
            <a:off x="4505864" y="3844506"/>
            <a:ext cx="1926566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858032-622F-37E9-D39A-C39C973CF093}"/>
              </a:ext>
            </a:extLst>
          </p:cNvPr>
          <p:cNvSpPr txBox="1"/>
          <p:nvPr/>
        </p:nvSpPr>
        <p:spPr>
          <a:xfrm>
            <a:off x="7944929" y="3417447"/>
            <a:ext cx="1337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Constant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563AE1-F6A0-BC0B-22F0-31AFE0BAAF7E}"/>
              </a:ext>
            </a:extLst>
          </p:cNvPr>
          <p:cNvSpPr txBox="1"/>
          <p:nvPr/>
        </p:nvSpPr>
        <p:spPr>
          <a:xfrm>
            <a:off x="6432430" y="3704122"/>
            <a:ext cx="1337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Met file</a:t>
            </a:r>
          </a:p>
        </p:txBody>
      </p:sp>
    </p:spTree>
    <p:extLst>
      <p:ext uri="{BB962C8B-B14F-4D97-AF65-F5344CB8AC3E}">
        <p14:creationId xmlns:p14="http://schemas.microsoft.com/office/powerpoint/2010/main" val="353208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D2003-2369-BE80-6C67-84B44B526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Temperature Output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82BCE-50DB-E810-D508-0739656F6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225550"/>
            <a:ext cx="11176000" cy="8544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0" dirty="0">
                <a:solidFill>
                  <a:schemeClr val="tx1"/>
                </a:solidFill>
              </a:rPr>
              <a:t>Model run with (1) default DeGray settings and with (2) all accessory modules and water quality calculations turned off.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DE4913-DA29-144D-CC2E-948376107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2277937"/>
            <a:ext cx="10757125" cy="735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8EEBC4-A5D1-F92F-1691-AF8F8A81C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3845018"/>
            <a:ext cx="10941224" cy="73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2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137B5-2BF8-7314-7854-410686BAE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Comparison at Layer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49140C-1B3E-3265-1ED0-55527EFAE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081093"/>
            <a:ext cx="11176000" cy="37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561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41888-D661-2CC5-6066-E49AFC2B8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Comparison at Layer 16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EDF3CA-16B6-8379-7B52-B7325E1B3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081093"/>
            <a:ext cx="11226055" cy="449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3" y="199234"/>
            <a:ext cx="11176000" cy="80645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Questions?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4" name="Picture 3" descr="A picture containing outdoor, tree, mountain, sky&#10;&#10;Description automatically generated">
            <a:extLst>
              <a:ext uri="{FF2B5EF4-FFF2-40B4-BE49-F238E27FC236}">
                <a16:creationId xmlns:a16="http://schemas.microsoft.com/office/drawing/2014/main" id="{630BCFBE-E189-D42B-6A36-F74C79C27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840" y="875764"/>
            <a:ext cx="8036954" cy="535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BFF7D-4DEC-8E62-D211-490AF1515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Case Study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73EA6-E585-DEDD-9BC1-209161671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81093"/>
            <a:ext cx="6908800" cy="471804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  <a:ea typeface="ＭＳ Ｐゴシック"/>
                <a:cs typeface="Arial"/>
              </a:rPr>
              <a:t>15-minute presentation, with files to follow along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Purpose – to become familiar with where temperature inputs and outputs exist in CE-QUAL-W2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We will focus on where the temperature-related parameters show up in the control file, and the input and output files associated with running a successful temperature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Tying the theory section of the user-manual to the input/output section of the user-manual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  <a:ea typeface="ＭＳ Ｐゴシック"/>
                <a:cs typeface="Arial"/>
              </a:rPr>
              <a:t>Will be followed by a case-study where water quality parameters are changed and output analyzed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Picture 4" descr="A high angle view of a dam&#10;&#10;Description automatically generated with medium confidence">
            <a:extLst>
              <a:ext uri="{FF2B5EF4-FFF2-40B4-BE49-F238E27FC236}">
                <a16:creationId xmlns:a16="http://schemas.microsoft.com/office/drawing/2014/main" id="{C098A0DE-1032-8512-7C00-2315AF1E1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129" y="457200"/>
            <a:ext cx="3851271" cy="577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72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B4C3A-791B-2B54-3342-D4366A261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Start with an existing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1C23F-6ED3-5984-5480-9D73A206A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99" y="1081093"/>
            <a:ext cx="7024711" cy="355530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We will use the DeGray Reservoir model, which is available automatically in the CE-QUAL-W2 download – it is currently set up to model sediment-diagenesis and vertical algae migration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We will edit it down until it features only the essentials for modeling temperature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We are happy with the bathymetry and will not change it for this case study. It is simple, with one main waterbody and branch.</a:t>
            </a:r>
          </a:p>
        </p:txBody>
      </p:sp>
      <p:pic>
        <p:nvPicPr>
          <p:cNvPr id="7" name="Picture 6" descr="A picture containing outdoor, mountain, rock, nature&#10;&#10;Description automatically generated">
            <a:extLst>
              <a:ext uri="{FF2B5EF4-FFF2-40B4-BE49-F238E27FC236}">
                <a16:creationId xmlns:a16="http://schemas.microsoft.com/office/drawing/2014/main" id="{2003A5C5-7833-CAE8-3667-0A0B6A78E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110" y="457200"/>
            <a:ext cx="3468710" cy="579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693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36D13-06CC-10BA-D992-7CFC4A0F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W2 Model Input Files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23B1D08-C7CF-A321-3AE1-3003280D67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629117"/>
              </p:ext>
            </p:extLst>
          </p:nvPr>
        </p:nvGraphicFramePr>
        <p:xfrm>
          <a:off x="449838" y="1973836"/>
          <a:ext cx="6084134" cy="41253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48315">
                  <a:extLst>
                    <a:ext uri="{9D8B030D-6E8A-4147-A177-3AD203B41FA5}">
                      <a16:colId xmlns:a16="http://schemas.microsoft.com/office/drawing/2014/main" val="1595564978"/>
                    </a:ext>
                  </a:extLst>
                </a:gridCol>
                <a:gridCol w="1586978">
                  <a:extLst>
                    <a:ext uri="{9D8B030D-6E8A-4147-A177-3AD203B41FA5}">
                      <a16:colId xmlns:a16="http://schemas.microsoft.com/office/drawing/2014/main" val="991961838"/>
                    </a:ext>
                  </a:extLst>
                </a:gridCol>
                <a:gridCol w="2748841">
                  <a:extLst>
                    <a:ext uri="{9D8B030D-6E8A-4147-A177-3AD203B41FA5}">
                      <a16:colId xmlns:a16="http://schemas.microsoft.com/office/drawing/2014/main" val="1095854214"/>
                    </a:ext>
                  </a:extLst>
                </a:gridCol>
              </a:tblGrid>
              <a:tr h="32658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File type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Label in Control File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File name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256999507"/>
                  </a:ext>
                </a:extLst>
              </a:tr>
              <a:tr h="32658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Control File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w2_con.csv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830771760"/>
                  </a:ext>
                </a:extLst>
              </a:tr>
              <a:tr h="32658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Wind sheltering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WSC FILE WSCFN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wsc.npt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931693675"/>
                  </a:ext>
                </a:extLst>
              </a:tr>
              <a:tr h="32658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Shading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SHDFN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shade.npt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389970306"/>
                  </a:ext>
                </a:extLst>
              </a:tr>
              <a:tr h="5655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Bathymetry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BTHFN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bth1.csv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668073988"/>
                  </a:ext>
                </a:extLst>
              </a:tr>
              <a:tr h="32658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Meteorological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METFN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met.npt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302086586"/>
                  </a:ext>
                </a:extLst>
              </a:tr>
              <a:tr h="326586"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Branch inflow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QINFN branch inflow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qin_br1_equal.npt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653826520"/>
                  </a:ext>
                </a:extLst>
              </a:tr>
              <a:tr h="3265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TINFN branch temp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tin_br1.npt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432165914"/>
                  </a:ext>
                </a:extLst>
              </a:tr>
              <a:tr h="3265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CINFN branch conc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cin_br1.csv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754497854"/>
                  </a:ext>
                </a:extLst>
              </a:tr>
              <a:tr h="5655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QDTFN Distributed flow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qin_br1.npt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839942006"/>
                  </a:ext>
                </a:extLst>
              </a:tr>
              <a:tr h="32658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Spillway/Gate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QGTFN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qgt.npt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60588617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78C998E-250C-9CBC-ADF7-BE44EA19464C}"/>
              </a:ext>
            </a:extLst>
          </p:cNvPr>
          <p:cNvSpPr txBox="1"/>
          <p:nvPr/>
        </p:nvSpPr>
        <p:spPr>
          <a:xfrm>
            <a:off x="406400" y="1012038"/>
            <a:ext cx="1117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Organized by File Directory – for me that is C:\Users\b2edhijm\Documents\Projects\ERDC </a:t>
            </a:r>
            <a:r>
              <a:rPr lang="en-US" sz="1800" dirty="0" err="1"/>
              <a:t>Steiss</a:t>
            </a:r>
            <a:r>
              <a:rPr lang="en-US" sz="1800" dirty="0"/>
              <a:t>\August 22 Tutorial\Temperature Workshop\Practice\DeGray Reservoir with sediment diagenesis and vertical algae migration2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573678-A1AC-B2FA-00E9-AA10621E6501}"/>
              </a:ext>
            </a:extLst>
          </p:cNvPr>
          <p:cNvCxnSpPr>
            <a:cxnSpLocks/>
          </p:cNvCxnSpPr>
          <p:nvPr/>
        </p:nvCxnSpPr>
        <p:spPr>
          <a:xfrm flipH="1">
            <a:off x="5053658" y="2835677"/>
            <a:ext cx="2032942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FEBB480-0314-9FDD-2604-A77202F8AC3A}"/>
              </a:ext>
            </a:extLst>
          </p:cNvPr>
          <p:cNvCxnSpPr>
            <a:cxnSpLocks/>
          </p:cNvCxnSpPr>
          <p:nvPr/>
        </p:nvCxnSpPr>
        <p:spPr>
          <a:xfrm flipH="1">
            <a:off x="5053658" y="4036524"/>
            <a:ext cx="2032942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C396979-DA8F-80DF-8F08-5F65BEDB9EB2}"/>
              </a:ext>
            </a:extLst>
          </p:cNvPr>
          <p:cNvCxnSpPr>
            <a:cxnSpLocks/>
          </p:cNvCxnSpPr>
          <p:nvPr/>
        </p:nvCxnSpPr>
        <p:spPr>
          <a:xfrm flipH="1">
            <a:off x="5053658" y="3137900"/>
            <a:ext cx="2032942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EC11C6-CD05-76B7-0C55-83B56DCA5DF3}"/>
              </a:ext>
            </a:extLst>
          </p:cNvPr>
          <p:cNvCxnSpPr>
            <a:cxnSpLocks/>
          </p:cNvCxnSpPr>
          <p:nvPr/>
        </p:nvCxnSpPr>
        <p:spPr>
          <a:xfrm flipH="1">
            <a:off x="5053658" y="4706321"/>
            <a:ext cx="2032942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BF8100-73AE-BDD6-430C-B79102EF7E75}"/>
              </a:ext>
            </a:extLst>
          </p:cNvPr>
          <p:cNvCxnSpPr>
            <a:cxnSpLocks/>
          </p:cNvCxnSpPr>
          <p:nvPr/>
        </p:nvCxnSpPr>
        <p:spPr>
          <a:xfrm flipH="1">
            <a:off x="5053658" y="2486290"/>
            <a:ext cx="2032942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C5FB862-70C0-C771-E2A4-F75BEE046257}"/>
              </a:ext>
            </a:extLst>
          </p:cNvPr>
          <p:cNvSpPr txBox="1"/>
          <p:nvPr/>
        </p:nvSpPr>
        <p:spPr>
          <a:xfrm>
            <a:off x="7135462" y="2321416"/>
            <a:ext cx="3805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Sets many heat-flux control parameters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3C5714-B4D8-5E4A-8458-DC032DF47610}"/>
              </a:ext>
            </a:extLst>
          </p:cNvPr>
          <p:cNvSpPr txBox="1"/>
          <p:nvPr/>
        </p:nvSpPr>
        <p:spPr>
          <a:xfrm>
            <a:off x="7135462" y="2661352"/>
            <a:ext cx="4446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Wind </a:t>
            </a:r>
            <a:r>
              <a:rPr lang="en-US" sz="1600" dirty="0" err="1"/>
              <a:t>func</a:t>
            </a:r>
            <a:r>
              <a:rPr lang="en-US" sz="1600" dirty="0"/>
              <a:t> impacts both sensible and latent flux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E6E19C-E1E1-C3B5-430B-08F2F0403574}"/>
              </a:ext>
            </a:extLst>
          </p:cNvPr>
          <p:cNvSpPr txBox="1"/>
          <p:nvPr/>
        </p:nvSpPr>
        <p:spPr>
          <a:xfrm>
            <a:off x="7135462" y="2974821"/>
            <a:ext cx="3148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Local shading – not cloud cover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50C6B2-991A-5C3B-07F6-E209D18E3544}"/>
              </a:ext>
            </a:extLst>
          </p:cNvPr>
          <p:cNvSpPr txBox="1"/>
          <p:nvPr/>
        </p:nvSpPr>
        <p:spPr>
          <a:xfrm>
            <a:off x="7135462" y="3879079"/>
            <a:ext cx="3805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Sets many heat-flux control parameters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CA520E-2762-34BA-D6B8-EB67F22F85F0}"/>
              </a:ext>
            </a:extLst>
          </p:cNvPr>
          <p:cNvSpPr txBox="1"/>
          <p:nvPr/>
        </p:nvSpPr>
        <p:spPr>
          <a:xfrm>
            <a:off x="7135462" y="4543242"/>
            <a:ext cx="3439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AD equation – boundary conditions</a:t>
            </a:r>
          </a:p>
        </p:txBody>
      </p:sp>
    </p:spTree>
    <p:extLst>
      <p:ext uri="{BB962C8B-B14F-4D97-AF65-F5344CB8AC3E}">
        <p14:creationId xmlns:p14="http://schemas.microsoft.com/office/powerpoint/2010/main" val="3183306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2AA83-7CFC-469C-DE93-93785F09B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Advection Dispersion of Temp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90A93-C219-FFAC-1B7F-80A6BF84C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081093"/>
            <a:ext cx="5496984" cy="29823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0342BF-A976-8800-9728-20561C4E4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10867"/>
            <a:ext cx="5620735" cy="22243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375DFE-CE23-92C8-908F-8EB6F016E119}"/>
              </a:ext>
            </a:extLst>
          </p:cNvPr>
          <p:cNvSpPr txBox="1"/>
          <p:nvPr/>
        </p:nvSpPr>
        <p:spPr>
          <a:xfrm>
            <a:off x="406400" y="4208190"/>
            <a:ext cx="1075570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Temperature is included in the hydraulic calculations because it affects things like density and viscosity – we don’t need to turn this on and off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Will need initial and boundary conditions for this – BCs for temperature in the tin_br1.npt file </a:t>
            </a:r>
          </a:p>
        </p:txBody>
      </p:sp>
    </p:spTree>
    <p:extLst>
      <p:ext uri="{BB962C8B-B14F-4D97-AF65-F5344CB8AC3E}">
        <p14:creationId xmlns:p14="http://schemas.microsoft.com/office/powerpoint/2010/main" val="2660023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58240-BAFE-1F32-E794-A065E149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Kinetics – Equilibrium Model or Term by Term?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CB567E-5390-398C-5702-4161403E7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964" y="1166634"/>
            <a:ext cx="5642315" cy="21640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F03925-3F5A-CDF9-F2E4-C724C92F6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472" y="3570857"/>
            <a:ext cx="7576457" cy="16235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564E22-23CE-3462-8C0E-BE8772C035DE}"/>
              </a:ext>
            </a:extLst>
          </p:cNvPr>
          <p:cNvSpPr txBox="1"/>
          <p:nvPr/>
        </p:nvSpPr>
        <p:spPr>
          <a:xfrm>
            <a:off x="406401" y="1286214"/>
            <a:ext cx="3781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Sources/Sinks from manual: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73F1A3-301A-D522-72D1-82179AD9F40C}"/>
              </a:ext>
            </a:extLst>
          </p:cNvPr>
          <p:cNvSpPr txBox="1"/>
          <p:nvPr/>
        </p:nvSpPr>
        <p:spPr>
          <a:xfrm>
            <a:off x="406400" y="3580933"/>
            <a:ext cx="3657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Heat Exchange Parameters in .</a:t>
            </a:r>
            <a:r>
              <a:rPr lang="en-US" sz="2000" dirty="0" err="1"/>
              <a:t>xslm</a:t>
            </a:r>
            <a:r>
              <a:rPr lang="en-US" sz="2000" dirty="0"/>
              <a:t> interface: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F075F6-702D-D92C-F9CD-57A5987F2189}"/>
              </a:ext>
            </a:extLst>
          </p:cNvPr>
          <p:cNvSpPr txBox="1"/>
          <p:nvPr/>
        </p:nvSpPr>
        <p:spPr>
          <a:xfrm>
            <a:off x="406400" y="4382620"/>
            <a:ext cx="36575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EQ process described on pages 101-102 of manual part 2</a:t>
            </a:r>
          </a:p>
        </p:txBody>
      </p:sp>
    </p:spTree>
    <p:extLst>
      <p:ext uri="{BB962C8B-B14F-4D97-AF65-F5344CB8AC3E}">
        <p14:creationId xmlns:p14="http://schemas.microsoft.com/office/powerpoint/2010/main" val="1223087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9CBCA-7A44-1AFB-1A33-2E225B1FE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Shortwave Solar Radiation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BC2D5-46DF-83C3-1567-4830DD677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File input or computed?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C3F755-60DB-F80D-CE20-B9EEEE288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541" y="1808785"/>
            <a:ext cx="10238142" cy="219388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2AA4DF-34B4-DA71-955F-F6F0BAAF8A05}"/>
              </a:ext>
            </a:extLst>
          </p:cNvPr>
          <p:cNvCxnSpPr/>
          <p:nvPr/>
        </p:nvCxnSpPr>
        <p:spPr>
          <a:xfrm flipH="1">
            <a:off x="6349042" y="3019245"/>
            <a:ext cx="275182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00A9E3-D6C2-C194-49E5-1A93AA22669F}"/>
              </a:ext>
            </a:extLst>
          </p:cNvPr>
          <p:cNvSpPr txBox="1"/>
          <p:nvPr/>
        </p:nvSpPr>
        <p:spPr>
          <a:xfrm>
            <a:off x="406400" y="4229706"/>
            <a:ext cx="11176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It is rare to have a good short-wave solar radiation data source. Therefore, W2 uses an empirical calculation of short-wave solar radiation based on solar altitude and other parameters, as described in the user-manual, page 95-96. Many of these parameters are based on </a:t>
            </a:r>
            <a:r>
              <a:rPr lang="en-US" sz="2000" dirty="0" err="1"/>
              <a:t>lat</a:t>
            </a:r>
            <a:r>
              <a:rPr lang="en-US" sz="2000" dirty="0"/>
              <a:t>/long and time of day.</a:t>
            </a:r>
          </a:p>
        </p:txBody>
      </p:sp>
    </p:spTree>
    <p:extLst>
      <p:ext uri="{BB962C8B-B14F-4D97-AF65-F5344CB8AC3E}">
        <p14:creationId xmlns:p14="http://schemas.microsoft.com/office/powerpoint/2010/main" val="291355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1D3D8-45F0-54E5-33EC-CE137F5A1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Shortwave Solar Radiation – Cloud Cover and Shade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6A935-6FBC-CD81-634C-D00C8F2F1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81093"/>
            <a:ext cx="4276845" cy="18004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b="0" dirty="0">
                <a:solidFill>
                  <a:schemeClr val="tx1"/>
                </a:solidFill>
              </a:rPr>
              <a:t>The shortwave solar radiation is dampened by a cloud cover factor that gets defined in the meteorological file.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FDAFA6-251B-4BAF-4407-49DBD324B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2698602"/>
            <a:ext cx="4276845" cy="24536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A91A2D-47D3-6E18-9083-BA1822C378D6}"/>
              </a:ext>
            </a:extLst>
          </p:cNvPr>
          <p:cNvSpPr txBox="1"/>
          <p:nvPr/>
        </p:nvSpPr>
        <p:spPr>
          <a:xfrm>
            <a:off x="5040725" y="1081093"/>
            <a:ext cx="3296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The shortwave solar radiation is also dampened by a local shading factor defined in the </a:t>
            </a:r>
            <a:r>
              <a:rPr lang="en-US" sz="1800" b="1" dirty="0"/>
              <a:t>shade file.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B7627D-B4B9-6EA7-92CB-21DC22228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724" y="2698601"/>
            <a:ext cx="6537363" cy="246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337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2C55C-E79E-AB87-2335-185F4E4CA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Shortwave Solar Radiation – Penetration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C41377-C55E-D302-8747-3531827DD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393" y="1080908"/>
            <a:ext cx="7161007" cy="22712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0FBF36-18A3-F994-E465-42CF962EE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969" y="3392466"/>
            <a:ext cx="5599431" cy="28505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A0A5B7-7E86-9295-C4CF-82981B54FDBF}"/>
              </a:ext>
            </a:extLst>
          </p:cNvPr>
          <p:cNvSpPr txBox="1"/>
          <p:nvPr/>
        </p:nvSpPr>
        <p:spPr>
          <a:xfrm>
            <a:off x="406400" y="1091476"/>
            <a:ext cx="4014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Theory: Every cell in the model performs this computation.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6DEF66-67AB-45D3-E67F-9133225C8BDF}"/>
              </a:ext>
            </a:extLst>
          </p:cNvPr>
          <p:cNvSpPr txBox="1"/>
          <p:nvPr/>
        </p:nvSpPr>
        <p:spPr>
          <a:xfrm>
            <a:off x="406400" y="3428440"/>
            <a:ext cx="52603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Model Input: </a:t>
            </a:r>
          </a:p>
          <a:p>
            <a:r>
              <a:rPr lang="en-US" sz="2000" dirty="0"/>
              <a:t>Extinction coefficient will be a combination of light extinction due to various constituents, such as suspended solids, algae, zooplankton, etc. Extinction will be a function of their concentrations. </a:t>
            </a:r>
          </a:p>
        </p:txBody>
      </p:sp>
    </p:spTree>
    <p:extLst>
      <p:ext uri="{BB962C8B-B14F-4D97-AF65-F5344CB8AC3E}">
        <p14:creationId xmlns:p14="http://schemas.microsoft.com/office/powerpoint/2010/main" val="3604749315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 Templates">
  <a:themeElements>
    <a:clrScheme name="Custom 2">
      <a:dk1>
        <a:srgbClr val="000000"/>
      </a:dk1>
      <a:lt1>
        <a:srgbClr val="FFFFFF"/>
      </a:lt1>
      <a:dk2>
        <a:srgbClr val="83847A"/>
      </a:dk2>
      <a:lt2>
        <a:srgbClr val="A3A3A3"/>
      </a:lt2>
      <a:accent1>
        <a:srgbClr val="82786F"/>
      </a:accent1>
      <a:accent2>
        <a:srgbClr val="6E8778"/>
      </a:accent2>
      <a:accent3>
        <a:srgbClr val="705C38"/>
      </a:accent3>
      <a:accent4>
        <a:srgbClr val="3E6682"/>
      </a:accent4>
      <a:accent5>
        <a:srgbClr val="663830"/>
      </a:accent5>
      <a:accent6>
        <a:srgbClr val="EF4135"/>
      </a:accent6>
      <a:hlink>
        <a:srgbClr val="3E6682"/>
      </a:hlink>
      <a:folHlink>
        <a:srgbClr val="EF413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22F0FA2-19C7-43A3-AA26-1FC3028BC721}" vid="{2BB31517-1312-4F35-8F70-B9A7CDB59602}"/>
    </a:ext>
  </a:extLst>
</a:theme>
</file>

<file path=ppt/theme/theme2.xml><?xml version="1.0" encoding="utf-8"?>
<a:theme xmlns:a="http://schemas.openxmlformats.org/drawingml/2006/main" name="UNCL // FOUO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A99B459A-8B1A-4C1C-862F-E0F9CCA22596}"/>
    </a:ext>
  </a:extLst>
</a:theme>
</file>

<file path=ppt/theme/theme3.xml><?xml version="1.0" encoding="utf-8"?>
<a:theme xmlns:a="http://schemas.openxmlformats.org/drawingml/2006/main" name="UNCLASSIFIED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63E75002-AE9D-4785-8124-3AFCCDC59DC3}"/>
    </a:ext>
  </a:extLst>
</a:theme>
</file>

<file path=ppt/theme/theme4.xml><?xml version="1.0" encoding="utf-8"?>
<a:theme xmlns:a="http://schemas.openxmlformats.org/drawingml/2006/main" name="Custom Classification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C6CC15A3-3625-4B74-BD53-DE8C42AE3990}"/>
    </a:ext>
  </a:extLst>
</a:theme>
</file>

<file path=ppt/theme/theme5.xml><?xml version="1.0" encoding="utf-8"?>
<a:theme xmlns:a="http://schemas.openxmlformats.org/drawingml/2006/main" name="Standard White Theme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0957B2FE-61BF-4E25-9901-9769BBB77AC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3868113-c0a5-43de-a876-5fe4e9e92519">
      <Terms xmlns="http://schemas.microsoft.com/office/infopath/2007/PartnerControls"/>
    </lcf76f155ced4ddcb4097134ff3c332f>
    <TaxCatchAll xmlns="33812d21-cc6d-40d3-8190-1784895c4f86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AF2FAC55F63A40BD9EED0C36836299" ma:contentTypeVersion="11" ma:contentTypeDescription="Create a new document." ma:contentTypeScope="" ma:versionID="3728a24128c8d92f839bb13793558aed">
  <xsd:schema xmlns:xsd="http://www.w3.org/2001/XMLSchema" xmlns:xs="http://www.w3.org/2001/XMLSchema" xmlns:p="http://schemas.microsoft.com/office/2006/metadata/properties" xmlns:ns2="83868113-c0a5-43de-a876-5fe4e9e92519" xmlns:ns3="33812d21-cc6d-40d3-8190-1784895c4f86" targetNamespace="http://schemas.microsoft.com/office/2006/metadata/properties" ma:root="true" ma:fieldsID="b12b5e841fafb2392613c5d5cd91cc7a" ns2:_="" ns3:_="">
    <xsd:import namespace="83868113-c0a5-43de-a876-5fe4e9e92519"/>
    <xsd:import namespace="33812d21-cc6d-40d3-8190-1784895c4f8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868113-c0a5-43de-a876-5fe4e9e925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2e6c1609-49e0-4fdc-8f5b-8b798a96913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812d21-cc6d-40d3-8190-1784895c4f86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c54ceb61-3fcb-461d-8e52-255959401034}" ma:internalName="TaxCatchAll" ma:showField="CatchAllData" ma:web="33812d21-cc6d-40d3-8190-1784895c4f8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58FABFF-2334-4719-9D84-3E10528D1EE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991F692-3C53-4CCC-ABAB-DE325E273E84}">
  <ds:schemaRefs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  <ds:schemaRef ds:uri="d0df2f8a-2bd1-4a75-833f-ab046cdad13d"/>
    <ds:schemaRef ds:uri="3d7cd9bf-014c-4164-aa31-ccc0b16984c2"/>
    <ds:schemaRef ds:uri="83868113-c0a5-43de-a876-5fe4e9e92519"/>
    <ds:schemaRef ds:uri="33812d21-cc6d-40d3-8190-1784895c4f86"/>
  </ds:schemaRefs>
</ds:datastoreItem>
</file>

<file path=customXml/itemProps3.xml><?xml version="1.0" encoding="utf-8"?>
<ds:datastoreItem xmlns:ds="http://schemas.openxmlformats.org/officeDocument/2006/customXml" ds:itemID="{EF881C5B-72A6-4852-951D-D1DD1E099297}"/>
</file>

<file path=docProps/app.xml><?xml version="1.0" encoding="utf-8"?>
<Properties xmlns="http://schemas.openxmlformats.org/officeDocument/2006/extended-properties" xmlns:vt="http://schemas.openxmlformats.org/officeDocument/2006/docPropsVTypes">
  <Template>ERDC PowerPoint Template - CUI</Template>
  <TotalTime>408</TotalTime>
  <Words>745</Words>
  <Application>Microsoft Office PowerPoint</Application>
  <PresentationFormat>Widescreen</PresentationFormat>
  <Paragraphs>93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Calibri Light</vt:lpstr>
      <vt:lpstr>Wingdings</vt:lpstr>
      <vt:lpstr>Title Slide Templates</vt:lpstr>
      <vt:lpstr>UNCL // FOUO Content</vt:lpstr>
      <vt:lpstr>UNCLASSIFIED Content</vt:lpstr>
      <vt:lpstr>Custom Classification Content</vt:lpstr>
      <vt:lpstr>Standard White Theme</vt:lpstr>
      <vt:lpstr>Water Temperature Case Study</vt:lpstr>
      <vt:lpstr>Case Study Overview</vt:lpstr>
      <vt:lpstr>Start with an existing model</vt:lpstr>
      <vt:lpstr>W2 Model Input Files</vt:lpstr>
      <vt:lpstr>Advection Dispersion of Temp</vt:lpstr>
      <vt:lpstr>Kinetics – Equilibrium Model or Term by Term?</vt:lpstr>
      <vt:lpstr>Shortwave Solar Radiation</vt:lpstr>
      <vt:lpstr>Shortwave Solar Radiation – Cloud Cover and Shade</vt:lpstr>
      <vt:lpstr>Shortwave Solar Radiation – Penetration</vt:lpstr>
      <vt:lpstr>Longwave Radiation </vt:lpstr>
      <vt:lpstr>Latent Heat – Evaporation</vt:lpstr>
      <vt:lpstr>Latent Heat – Evaporation</vt:lpstr>
      <vt:lpstr>Sensible Heat – Conduction and Convection</vt:lpstr>
      <vt:lpstr>Temperature Output Comparison</vt:lpstr>
      <vt:lpstr>Comparison at Layer 2</vt:lpstr>
      <vt:lpstr>Comparison at Layer 16</vt:lpstr>
      <vt:lpstr>Questions?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CE-QUAL-W2 workshop Bathymetry</dc:title>
  <dc:creator>Melendez, Lauren L CIV USARMY CEERD-EL (USA)</dc:creator>
  <cp:lastModifiedBy>Melendez, Lauren L CIV USARMY CEERD-EL (USA)</cp:lastModifiedBy>
  <cp:revision>89</cp:revision>
  <cp:lastPrinted>2018-03-14T15:02:38Z</cp:lastPrinted>
  <dcterms:created xsi:type="dcterms:W3CDTF">2022-08-04T21:02:01Z</dcterms:created>
  <dcterms:modified xsi:type="dcterms:W3CDTF">2024-06-25T14:53:59Z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0x01010031AF2FAC55F63A40BD9EED0C36836299</vt:lpwstr>
  </property>
</Properties>
</file>